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8" r:id="rId16"/>
    <p:sldId id="279" r:id="rId17"/>
    <p:sldId id="270" r:id="rId18"/>
    <p:sldId id="271" r:id="rId19"/>
    <p:sldId id="272" r:id="rId20"/>
    <p:sldId id="273" r:id="rId21"/>
    <p:sldId id="274" r:id="rId22"/>
    <p:sldId id="276" r:id="rId23"/>
    <p:sldId id="277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9E5A-E70B-4131-9C92-E2EF42355507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FB21-9FE9-4A32-A5BC-04D45EA452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7612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9E5A-E70B-4131-9C92-E2EF42355507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FB21-9FE9-4A32-A5BC-04D45EA452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0753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9E5A-E70B-4131-9C92-E2EF42355507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FB21-9FE9-4A32-A5BC-04D45EA452A2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5889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9E5A-E70B-4131-9C92-E2EF42355507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FB21-9FE9-4A32-A5BC-04D45EA452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5145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9E5A-E70B-4131-9C92-E2EF42355507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FB21-9FE9-4A32-A5BC-04D45EA452A2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0062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9E5A-E70B-4131-9C92-E2EF42355507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FB21-9FE9-4A32-A5BC-04D45EA452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1479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9E5A-E70B-4131-9C92-E2EF42355507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FB21-9FE9-4A32-A5BC-04D45EA452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2866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9E5A-E70B-4131-9C92-E2EF42355507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FB21-9FE9-4A32-A5BC-04D45EA452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372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9E5A-E70B-4131-9C92-E2EF42355507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FB21-9FE9-4A32-A5BC-04D45EA452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207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9E5A-E70B-4131-9C92-E2EF42355507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FB21-9FE9-4A32-A5BC-04D45EA452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38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9E5A-E70B-4131-9C92-E2EF42355507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FB21-9FE9-4A32-A5BC-04D45EA452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235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9E5A-E70B-4131-9C92-E2EF42355507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FB21-9FE9-4A32-A5BC-04D45EA452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46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9E5A-E70B-4131-9C92-E2EF42355507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FB21-9FE9-4A32-A5BC-04D45EA452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304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9E5A-E70B-4131-9C92-E2EF42355507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FB21-9FE9-4A32-A5BC-04D45EA452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105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9E5A-E70B-4131-9C92-E2EF42355507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FB21-9FE9-4A32-A5BC-04D45EA452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851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9E5A-E70B-4131-9C92-E2EF42355507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FB21-9FE9-4A32-A5BC-04D45EA452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0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B9E5A-E70B-4131-9C92-E2EF42355507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70FB21-9FE9-4A32-A5BC-04D45EA452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317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package" Target="../embeddings/Microsoft_Excel_Worksheet5.xls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8.emf"/><Relationship Id="rId7" Type="http://schemas.openxmlformats.org/officeDocument/2006/relationships/image" Target="../media/image20.emf"/><Relationship Id="rId2" Type="http://schemas.openxmlformats.org/officeDocument/2006/relationships/package" Target="../embeddings/Microsoft_Excel_Worksheet6.xlsx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8.xlsx"/><Relationship Id="rId5" Type="http://schemas.openxmlformats.org/officeDocument/2006/relationships/image" Target="../media/image19.emf"/><Relationship Id="rId4" Type="http://schemas.openxmlformats.org/officeDocument/2006/relationships/package" Target="../embeddings/Microsoft_Excel_Worksheet7.xls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package" Target="../embeddings/Microsoft_Excel_Worksheet9.xlsx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package" Target="../embeddings/Microsoft_Excel_Worksheet10.xlsx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package" Target="../embeddings/Microsoft_Excel_Worksheet11.xlsx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1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Excel_Worksheet3.xls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4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2E8A7A98-36C1-E265-660C-BE3037580C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73" y="130922"/>
            <a:ext cx="3757387" cy="2083891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ctrTitle"/>
          </p:nvPr>
        </p:nvSpPr>
        <p:spPr>
          <a:xfrm>
            <a:off x="0" y="1631374"/>
            <a:ext cx="10494818" cy="4572000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70C0"/>
                </a:solidFill>
                <a:latin typeface="Bahnschrift SemiBold" panose="020B0502040204020203" pitchFamily="34" charset="0"/>
              </a:rPr>
              <a:t>IMPREZY SPORTOWE ORGANIZOWANE DLA UCZNIÓW SZKÓŁ POWIATU TATRZAŃSKIEGO W ROKU SZKOLNYM 2022-2023</a:t>
            </a:r>
            <a:endParaRPr lang="pl-P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1973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964904"/>
              </p:ext>
            </p:extLst>
          </p:nvPr>
        </p:nvGraphicFramePr>
        <p:xfrm>
          <a:off x="5997719" y="187902"/>
          <a:ext cx="2981325" cy="618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981257" imgH="6181635" progId="Excel.Sheet.12">
                  <p:embed/>
                </p:oleObj>
              </mc:Choice>
              <mc:Fallback>
                <p:oleObj name="Worksheet" r:id="rId2" imgW="2981257" imgH="61816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97719" y="187902"/>
                        <a:ext cx="2981325" cy="618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99147" y="0"/>
            <a:ext cx="5996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0070C0"/>
                </a:solidFill>
                <a:latin typeface="Bahnschrift SemiBold" panose="020B0502040204020203" pitchFamily="34" charset="0"/>
              </a:rPr>
              <a:t>IGRZYSKA MŁODZIEŻY SZKOLNEJ- wyniki końcowe z podziałem na płeć</a:t>
            </a:r>
            <a:endParaRPr lang="pl-PL" sz="3200" dirty="0">
              <a:solidFill>
                <a:srgbClr val="0070C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541" y="1724891"/>
            <a:ext cx="3670589" cy="489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6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5770" y="0"/>
            <a:ext cx="8596668" cy="644236"/>
          </a:xfrm>
        </p:spPr>
        <p:txBody>
          <a:bodyPr/>
          <a:lstStyle/>
          <a:p>
            <a:r>
              <a:rPr lang="pl-PL" dirty="0">
                <a:solidFill>
                  <a:srgbClr val="0070C0"/>
                </a:solidFill>
              </a:rPr>
              <a:t>LICEALIDA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7427" y="571500"/>
            <a:ext cx="8764847" cy="6286499"/>
          </a:xfrm>
        </p:spPr>
        <p:txBody>
          <a:bodyPr>
            <a:noAutofit/>
          </a:bodyPr>
          <a:lstStyle/>
          <a:p>
            <a:pPr marL="0" lvl="0" indent="0" defTabSz="914400">
              <a:lnSpc>
                <a:spcPct val="90000"/>
              </a:lnSpc>
              <a:buClrTx/>
              <a:buSzTx/>
              <a:buNone/>
              <a:defRPr/>
            </a:pPr>
            <a:r>
              <a:rPr lang="pl-PL" sz="2000" dirty="0">
                <a:solidFill>
                  <a:srgbClr val="002060"/>
                </a:solidFill>
              </a:rPr>
              <a:t>W ramach </a:t>
            </a:r>
            <a:r>
              <a:rPr lang="pl-PL" sz="2000" dirty="0" err="1">
                <a:solidFill>
                  <a:srgbClr val="002060"/>
                </a:solidFill>
              </a:rPr>
              <a:t>Licealiady</a:t>
            </a:r>
            <a:r>
              <a:rPr lang="pl-PL" sz="2000" dirty="0">
                <a:solidFill>
                  <a:srgbClr val="002060"/>
                </a:solidFill>
              </a:rPr>
              <a:t> rywalizowali uczniowie Szkół Ponadpodstawowych urodzeni w roku 2003 i młodsi</a:t>
            </a:r>
          </a:p>
          <a:p>
            <a:pPr marL="0" lvl="0" indent="0" defTabSz="914400">
              <a:lnSpc>
                <a:spcPct val="90000"/>
              </a:lnSpc>
              <a:buClrTx/>
              <a:buSzTx/>
              <a:buNone/>
              <a:defRPr/>
            </a:pPr>
            <a:r>
              <a:rPr lang="pl-PL" sz="2000" dirty="0">
                <a:solidFill>
                  <a:srgbClr val="002060"/>
                </a:solidFill>
              </a:rPr>
              <a:t>Dyscypliny wchodzące w skład rywalizacji:</a:t>
            </a:r>
          </a:p>
          <a:p>
            <a:pPr lvl="0" defTabSz="914400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l-PL" sz="2000" dirty="0">
                <a:solidFill>
                  <a:srgbClr val="002060"/>
                </a:solidFill>
              </a:rPr>
              <a:t>Sztafetowe biegi przełajowe</a:t>
            </a:r>
          </a:p>
          <a:p>
            <a:pPr lvl="0" defTabSz="914400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l-PL" sz="2000" dirty="0">
                <a:solidFill>
                  <a:srgbClr val="002060"/>
                </a:solidFill>
              </a:rPr>
              <a:t>Koszykówka 3x3</a:t>
            </a:r>
          </a:p>
          <a:p>
            <a:pPr lvl="0" defTabSz="914400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l-PL" sz="2000" dirty="0">
                <a:solidFill>
                  <a:srgbClr val="002060"/>
                </a:solidFill>
              </a:rPr>
              <a:t>Szkolna liga LA</a:t>
            </a:r>
          </a:p>
          <a:p>
            <a:pPr lvl="0" defTabSz="914400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l-PL" sz="2000" dirty="0">
                <a:solidFill>
                  <a:srgbClr val="002060"/>
                </a:solidFill>
              </a:rPr>
              <a:t>Sztafetowe Biegi Niepodległości</a:t>
            </a:r>
          </a:p>
          <a:p>
            <a:pPr lvl="0" defTabSz="914400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l-PL" sz="2000" dirty="0">
                <a:solidFill>
                  <a:srgbClr val="002060"/>
                </a:solidFill>
              </a:rPr>
              <a:t>Tenis stołowy drużynowy</a:t>
            </a:r>
          </a:p>
          <a:p>
            <a:pPr lvl="0" defTabSz="914400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l-PL" sz="2000" dirty="0">
                <a:solidFill>
                  <a:srgbClr val="002060"/>
                </a:solidFill>
              </a:rPr>
              <a:t>Badminton drużynowy</a:t>
            </a:r>
          </a:p>
          <a:p>
            <a:pPr lvl="0" defTabSz="914400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l-PL" sz="2000" dirty="0">
                <a:solidFill>
                  <a:srgbClr val="002060"/>
                </a:solidFill>
              </a:rPr>
              <a:t>Pływanie</a:t>
            </a:r>
          </a:p>
          <a:p>
            <a:pPr lvl="0" defTabSz="914400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l-PL" sz="2000" dirty="0">
                <a:solidFill>
                  <a:srgbClr val="002060"/>
                </a:solidFill>
              </a:rPr>
              <a:t>Koszykówka</a:t>
            </a:r>
          </a:p>
          <a:p>
            <a:pPr lvl="0" defTabSz="914400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l-PL" sz="2000" dirty="0">
                <a:solidFill>
                  <a:srgbClr val="002060"/>
                </a:solidFill>
              </a:rPr>
              <a:t>Siatkówka </a:t>
            </a:r>
          </a:p>
          <a:p>
            <a:pPr lvl="0" defTabSz="914400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l-PL" sz="2000" dirty="0">
                <a:solidFill>
                  <a:srgbClr val="002060"/>
                </a:solidFill>
              </a:rPr>
              <a:t>Snowboard</a:t>
            </a:r>
          </a:p>
          <a:p>
            <a:pPr lvl="0" defTabSz="914400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l-PL" sz="2000" dirty="0">
                <a:solidFill>
                  <a:srgbClr val="002060"/>
                </a:solidFill>
              </a:rPr>
              <a:t>Narciarstwo alpejskie</a:t>
            </a:r>
          </a:p>
          <a:p>
            <a:pPr lvl="0" defTabSz="914400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l-PL" sz="2000" dirty="0">
                <a:solidFill>
                  <a:srgbClr val="002060"/>
                </a:solidFill>
              </a:rPr>
              <a:t>Sztafety-narciarstwo alpejskie</a:t>
            </a:r>
          </a:p>
          <a:p>
            <a:pPr lvl="0" defTabSz="914400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l-PL" sz="2000" dirty="0">
                <a:solidFill>
                  <a:srgbClr val="002060"/>
                </a:solidFill>
              </a:rPr>
              <a:t>Piłka nożna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28" y="947304"/>
            <a:ext cx="4602019" cy="345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5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307" y="123971"/>
            <a:ext cx="8596668" cy="3880773"/>
          </a:xfrm>
        </p:spPr>
        <p:txBody>
          <a:bodyPr/>
          <a:lstStyle/>
          <a:p>
            <a:pPr lvl="0" defTabSz="914400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Ø"/>
              <a:defRPr/>
            </a:pPr>
            <a:endParaRPr lang="pl-PL" dirty="0">
              <a:solidFill>
                <a:schemeClr val="tx2">
                  <a:lumMod val="75000"/>
                </a:schemeClr>
              </a:solidFill>
            </a:endParaRPr>
          </a:p>
          <a:p>
            <a:pPr lvl="0" defTabSz="914400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rgbClr val="002060"/>
                </a:solidFill>
              </a:rPr>
              <a:t>Piłka ręczna</a:t>
            </a:r>
          </a:p>
          <a:p>
            <a:pPr lvl="0" defTabSz="914400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rgbClr val="002060"/>
                </a:solidFill>
              </a:rPr>
              <a:t>Liga - narciarstwo biegowe</a:t>
            </a:r>
          </a:p>
          <a:p>
            <a:pPr lvl="0" defTabSz="914400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rgbClr val="002060"/>
                </a:solidFill>
              </a:rPr>
              <a:t>Liga - biegi przełajowe</a:t>
            </a:r>
          </a:p>
          <a:p>
            <a:pPr marL="0" lvl="0" indent="0" defTabSz="914400">
              <a:lnSpc>
                <a:spcPct val="90000"/>
              </a:lnSpc>
              <a:buClrTx/>
              <a:buSzTx/>
              <a:buNone/>
              <a:defRPr/>
            </a:pPr>
            <a:endParaRPr lang="pl-PL" dirty="0">
              <a:solidFill>
                <a:srgbClr val="002060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pl-PL" dirty="0">
                <a:solidFill>
                  <a:srgbClr val="002060"/>
                </a:solidFill>
                <a:latin typeface="Calibri" panose="020F0502020204030204"/>
              </a:rPr>
              <a:t>Ponadto zawody rejonowe oraz wojewódzkie takie jak:</a:t>
            </a: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pl-PL" dirty="0">
                <a:solidFill>
                  <a:srgbClr val="002060"/>
                </a:solidFill>
                <a:latin typeface="Calibri" panose="020F0502020204030204"/>
              </a:rPr>
              <a:t>Badminton, snowboard, narciarstwo alpejskie, drużynowe biegi przełajowe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645" y="2841913"/>
            <a:ext cx="5017655" cy="376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9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204354"/>
            <a:ext cx="8596668" cy="699655"/>
          </a:xfrm>
        </p:spPr>
        <p:txBody>
          <a:bodyPr/>
          <a:lstStyle/>
          <a:p>
            <a:r>
              <a:rPr lang="pl-PL" dirty="0">
                <a:solidFill>
                  <a:srgbClr val="0070C0"/>
                </a:solidFill>
              </a:rPr>
              <a:t>WYNIKI KOŃCOWE - z podziałem na płeć</a:t>
            </a: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289806"/>
              </p:ext>
            </p:extLst>
          </p:nvPr>
        </p:nvGraphicFramePr>
        <p:xfrm>
          <a:off x="853979" y="1077335"/>
          <a:ext cx="2371725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371657" imgH="2266860" progId="Excel.Sheet.12">
                  <p:embed/>
                </p:oleObj>
              </mc:Choice>
              <mc:Fallback>
                <p:oleObj name="Worksheet" r:id="rId2" imgW="2371657" imgH="22668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3979" y="1077335"/>
                        <a:ext cx="2371725" cy="226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102780"/>
              </p:ext>
            </p:extLst>
          </p:nvPr>
        </p:nvGraphicFramePr>
        <p:xfrm>
          <a:off x="3514724" y="1077335"/>
          <a:ext cx="2419350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419485" imgH="2266860" progId="Excel.Sheet.12">
                  <p:embed/>
                </p:oleObj>
              </mc:Choice>
              <mc:Fallback>
                <p:oleObj name="Worksheet" r:id="rId4" imgW="2419485" imgH="22668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14724" y="1077335"/>
                        <a:ext cx="2419350" cy="226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712142"/>
              </p:ext>
            </p:extLst>
          </p:nvPr>
        </p:nvGraphicFramePr>
        <p:xfrm>
          <a:off x="2068416" y="4413953"/>
          <a:ext cx="2314575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2314643" imgH="2066835" progId="Excel.Sheet.12">
                  <p:embed/>
                </p:oleObj>
              </mc:Choice>
              <mc:Fallback>
                <p:oleObj name="Worksheet" r:id="rId6" imgW="2314643" imgH="20668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68416" y="4413953"/>
                        <a:ext cx="2314575" cy="206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479906" y="3756602"/>
            <a:ext cx="6856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70C0"/>
                </a:solidFill>
              </a:rPr>
              <a:t>WYNIKI KOŃCOWE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28" y="3192607"/>
            <a:ext cx="4757882" cy="356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6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8343" y="1163062"/>
            <a:ext cx="9495366" cy="491562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rgbClr val="002060"/>
                </a:solidFill>
              </a:rPr>
              <a:t>W Sportowej Rywalizacji Szkół Powiatu Tatrzańskiego 2022/2023 udział wzięło </a:t>
            </a:r>
            <a:r>
              <a:rPr lang="pl-PL" sz="2400" b="1" dirty="0">
                <a:solidFill>
                  <a:srgbClr val="002060"/>
                </a:solidFill>
              </a:rPr>
              <a:t>9713 uczniów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rgbClr val="002060"/>
                </a:solidFill>
              </a:rPr>
              <a:t>W ramach Igrzysk Dzieci wystartowało </a:t>
            </a:r>
            <a:r>
              <a:rPr lang="pl-PL" sz="2400" b="1" dirty="0">
                <a:solidFill>
                  <a:srgbClr val="002060"/>
                </a:solidFill>
              </a:rPr>
              <a:t>5159 uczniów </a:t>
            </a:r>
            <a:r>
              <a:rPr lang="pl-PL" sz="2400" dirty="0">
                <a:solidFill>
                  <a:srgbClr val="002060"/>
                </a:solidFill>
              </a:rPr>
              <a:t>(dziewcząt i chłopców)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rgbClr val="002060"/>
                </a:solidFill>
              </a:rPr>
              <a:t>W ramach Igrzysk Młodzieży Szkolnej wystartowało </a:t>
            </a:r>
            <a:r>
              <a:rPr lang="pl-PL" sz="2400" b="1" dirty="0">
                <a:solidFill>
                  <a:srgbClr val="002060"/>
                </a:solidFill>
              </a:rPr>
              <a:t>2624 uczniów </a:t>
            </a:r>
            <a:r>
              <a:rPr lang="pl-PL" sz="2400" dirty="0">
                <a:solidFill>
                  <a:srgbClr val="002060"/>
                </a:solidFill>
              </a:rPr>
              <a:t>(dziewcząt i chłopców)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rgbClr val="002060"/>
                </a:solidFill>
              </a:rPr>
              <a:t>W ramach </a:t>
            </a:r>
            <a:r>
              <a:rPr lang="pl-PL" sz="2400" dirty="0" err="1">
                <a:solidFill>
                  <a:srgbClr val="002060"/>
                </a:solidFill>
              </a:rPr>
              <a:t>Licealiady</a:t>
            </a:r>
            <a:r>
              <a:rPr lang="pl-PL" sz="2400" dirty="0">
                <a:solidFill>
                  <a:srgbClr val="002060"/>
                </a:solidFill>
              </a:rPr>
              <a:t> wystartowało </a:t>
            </a:r>
            <a:r>
              <a:rPr lang="pl-PL" sz="2400" b="1" dirty="0">
                <a:solidFill>
                  <a:srgbClr val="002060"/>
                </a:solidFill>
              </a:rPr>
              <a:t>1930</a:t>
            </a:r>
            <a:r>
              <a:rPr lang="pl-PL" sz="2400" dirty="0">
                <a:solidFill>
                  <a:srgbClr val="002060"/>
                </a:solidFill>
              </a:rPr>
              <a:t> </a:t>
            </a:r>
            <a:r>
              <a:rPr lang="pl-PL" sz="2400" b="1" dirty="0">
                <a:solidFill>
                  <a:srgbClr val="002060"/>
                </a:solidFill>
              </a:rPr>
              <a:t>uczniów </a:t>
            </a:r>
            <a:r>
              <a:rPr lang="pl-PL" sz="2400" dirty="0">
                <a:solidFill>
                  <a:srgbClr val="002060"/>
                </a:solidFill>
              </a:rPr>
              <a:t>(dziewcząt i chłopców)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68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678133"/>
              </p:ext>
            </p:extLst>
          </p:nvPr>
        </p:nvGraphicFramePr>
        <p:xfrm>
          <a:off x="1714500" y="0"/>
          <a:ext cx="7730835" cy="6786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429885" imgH="8277315" progId="Excel.Sheet.12">
                  <p:embed/>
                </p:oleObj>
              </mc:Choice>
              <mc:Fallback>
                <p:oleObj name="Worksheet" r:id="rId2" imgW="9429885" imgH="82773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14500" y="0"/>
                        <a:ext cx="7730835" cy="6786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0999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020136"/>
              </p:ext>
            </p:extLst>
          </p:nvPr>
        </p:nvGraphicFramePr>
        <p:xfrm>
          <a:off x="1361209" y="121711"/>
          <a:ext cx="8366579" cy="6736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429885" imgH="7591515" progId="Excel.Sheet.12">
                  <p:embed/>
                </p:oleObj>
              </mc:Choice>
              <mc:Fallback>
                <p:oleObj name="Worksheet" r:id="rId2" imgW="9429885" imgH="75915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61209" y="121711"/>
                        <a:ext cx="8366579" cy="6736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1680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6325" y="89015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6600" dirty="0">
                <a:solidFill>
                  <a:srgbClr val="0070C0"/>
                </a:solidFill>
              </a:rPr>
              <a:t>POZOSTAŁE ZAWODY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182" y="1807894"/>
            <a:ext cx="4064000" cy="304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72" y="1925781"/>
            <a:ext cx="3458441" cy="461125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089" y="4855894"/>
            <a:ext cx="2669474" cy="200210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9947"/>
            <a:ext cx="3765192" cy="282389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2" y="4374480"/>
            <a:ext cx="3375891" cy="253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5934" y="121227"/>
            <a:ext cx="8596668" cy="720436"/>
          </a:xfrm>
        </p:spPr>
        <p:txBody>
          <a:bodyPr/>
          <a:lstStyle/>
          <a:p>
            <a:r>
              <a:rPr lang="pl-PL" dirty="0">
                <a:solidFill>
                  <a:srgbClr val="0070C0"/>
                </a:solidFill>
              </a:rPr>
              <a:t>ZAKOPIAŃSKA LIGA BIEGOWA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9907" y="706582"/>
            <a:ext cx="8596668" cy="598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</a:rPr>
              <a:t>W roku szkolnym 2022-2023 w ramach Zakopiańskiej Ligi Biegowej odbyły się takie imprezy jak: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Bieg Noworoczny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Bieg Gąsieniców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Memoriał </a:t>
            </a:r>
            <a:r>
              <a:rPr lang="pl-PL" dirty="0" err="1">
                <a:solidFill>
                  <a:srgbClr val="002060"/>
                </a:solidFill>
              </a:rPr>
              <a:t>Oppenheima</a:t>
            </a:r>
            <a:endParaRPr lang="pl-PL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Bieg Tropem Wilczym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Bieg Wagarowicza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Mila Konstytucyjna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I Bieg Papieski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Test Coopera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IX Mistrzostwa Zakopanego w Biegu pod Górę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Bieg Po Oddech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Biegniemy z Nadzieją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IX Zakopiański Bieg Niepodległości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IX Zakopiański Bieg Sylwestrowy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29" y="1132609"/>
            <a:ext cx="5611091" cy="420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1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256309"/>
            <a:ext cx="8596668" cy="616527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ZAKOPIAŃSKA LIGA BIEGOWA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7427" y="872836"/>
            <a:ext cx="9518073" cy="6442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>
                <a:solidFill>
                  <a:srgbClr val="002060"/>
                </a:solidFill>
              </a:rPr>
              <a:t>Liczba uczestników Zakopiańskiej Ligi Biegowej w roku szkolnym 2022-2023</a:t>
            </a:r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959332"/>
              </p:ext>
            </p:extLst>
          </p:nvPr>
        </p:nvGraphicFramePr>
        <p:xfrm>
          <a:off x="197427" y="1714500"/>
          <a:ext cx="5305425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305357" imgH="5143500" progId="Excel.Sheet.12">
                  <p:embed/>
                </p:oleObj>
              </mc:Choice>
              <mc:Fallback>
                <p:oleObj name="Worksheet" r:id="rId2" imgW="5305357" imgH="5143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7427" y="1714500"/>
                        <a:ext cx="5305425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353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1242" y="175564"/>
            <a:ext cx="8861521" cy="15385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4800" dirty="0">
                <a:solidFill>
                  <a:srgbClr val="0070C0"/>
                </a:solidFill>
                <a:latin typeface="Bahnschrift SemiBold" panose="020B0502040204020203" pitchFamily="34" charset="0"/>
              </a:rPr>
              <a:t>SPORTOWA RYWALIZACJA SZKÓŁ</a:t>
            </a:r>
            <a:endParaRPr lang="pl-PL" sz="4800" dirty="0">
              <a:solidFill>
                <a:srgbClr val="0070C0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041" y="54696"/>
            <a:ext cx="2953616" cy="393815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841" y="1541318"/>
            <a:ext cx="4064000" cy="3048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2" y="944851"/>
            <a:ext cx="4064000" cy="3048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91" y="3953269"/>
            <a:ext cx="3793982" cy="284548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364" y="4738255"/>
            <a:ext cx="2438400" cy="18288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790" y="4223487"/>
            <a:ext cx="3116118" cy="233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0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647700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LIGI SZKOLNE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647700"/>
            <a:ext cx="8596668" cy="5888182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>
                <a:solidFill>
                  <a:srgbClr val="002060"/>
                </a:solidFill>
              </a:rPr>
              <a:t>XLV Szkolna Liga Sportów Zimowych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rgbClr val="002060"/>
                </a:solidFill>
              </a:rPr>
              <a:t>skoki narciarskie i kombinacja norweska</a:t>
            </a: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</a:rPr>
              <a:t>      - 08.02.2023 (80 uczestników)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rgbClr val="002060"/>
                </a:solidFill>
              </a:rPr>
              <a:t>Narciarstwo Biegowe</a:t>
            </a: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</a:rPr>
              <a:t>     - 26.01.2023 - 155 uczestników/uczestniczek</a:t>
            </a: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</a:rPr>
              <a:t>     - 15.02.2023 - 165 uczestników/uczestniczek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rgbClr val="002060"/>
                </a:solidFill>
              </a:rPr>
              <a:t>Mały Bieg Gąsieniców</a:t>
            </a: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</a:rPr>
              <a:t>     - 24.02.2023 – 93 uczestników/uczestników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rgbClr val="002060"/>
                </a:solidFill>
              </a:rPr>
              <a:t>Narciarstwo Biegowe - sztafety</a:t>
            </a: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</a:rPr>
              <a:t>     - 03.03.2023 – 48 uczestników/uczestniczek</a:t>
            </a:r>
          </a:p>
        </p:txBody>
      </p:sp>
    </p:spTree>
    <p:extLst>
      <p:ext uri="{BB962C8B-B14F-4D97-AF65-F5344CB8AC3E}">
        <p14:creationId xmlns:p14="http://schemas.microsoft.com/office/powerpoint/2010/main" val="43150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7700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LIGI SZKOLNE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2806" y="1412444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>
                <a:solidFill>
                  <a:srgbClr val="002060"/>
                </a:solidFill>
              </a:rPr>
              <a:t>XLV Szkolna Liga Sportów Zimowych w Narciarstwie Alpejskim i snowboardzie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002060"/>
                </a:solidFill>
              </a:rPr>
              <a:t>W ramach ligi rozegrane zostały po jednej edycji zawodów: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Suche 27.02.2023 (137 uczestników)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Suche 22.02.2023 (82 uczestników)</a:t>
            </a:r>
          </a:p>
          <a:p>
            <a:pPr marL="0" indent="0">
              <a:buNone/>
            </a:pPr>
            <a:endParaRPr lang="pl-PL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</a:rPr>
              <a:t>W ramach XLX Szkolnej Ligi Sportów Zimowych w narciarstwie alpejskim zorganizowano zawody o Puchar Zakopanego 18.02.2023 w którym wzięło udział 168 zawodników i zawodniczek</a:t>
            </a:r>
          </a:p>
        </p:txBody>
      </p:sp>
    </p:spTree>
    <p:extLst>
      <p:ext uri="{BB962C8B-B14F-4D97-AF65-F5344CB8AC3E}">
        <p14:creationId xmlns:p14="http://schemas.microsoft.com/office/powerpoint/2010/main" val="374394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79664"/>
            <a:ext cx="8596668" cy="710045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LIGI SZKOLNE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0852" y="789709"/>
            <a:ext cx="8596668" cy="58708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800" dirty="0">
                <a:solidFill>
                  <a:srgbClr val="002060"/>
                </a:solidFill>
              </a:rPr>
              <a:t>XXVII Szkolna Liga Sportów Letnich w Skokach Narciarskich i Kombinacji Norweskiej</a:t>
            </a: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</a:rPr>
              <a:t>W ramach Ligi rozegrano 3 edycje zawodów na skoczniach COS w Zakopanem: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06.09.2022- </a:t>
            </a:r>
            <a:r>
              <a:rPr lang="pl-PL" b="1" dirty="0">
                <a:solidFill>
                  <a:srgbClr val="002060"/>
                </a:solidFill>
              </a:rPr>
              <a:t>Kombinacja Norweska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dziewczęta 2011 i mł. </a:t>
            </a:r>
            <a:r>
              <a:rPr lang="pl-PL">
                <a:solidFill>
                  <a:srgbClr val="002060"/>
                </a:solidFill>
              </a:rPr>
              <a:t>HS 25</a:t>
            </a:r>
            <a:r>
              <a:rPr lang="pl-PL" dirty="0">
                <a:solidFill>
                  <a:srgbClr val="002060"/>
                </a:solidFill>
              </a:rPr>
              <a:t>; 5 uczestniczek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chłopcy 20013 i mł.  HS 25; 12 uczestników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chłopcy 20011-2012 HS 40; 13 uczestników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14.09.2022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dziewczęta 2011 i mł. HS 25; 5 uczestniczek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chłopcy 2013 i mł. HS 25; 21 zawodników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chłopcy 2011-2012 HS 40; 18 zawodników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11.10.2022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chłopcy 2013 i mł. HS 25; 17 zawodników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dziewczęta 2011 i mł. HS 25; 5 zawodniczek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Chłopcy 2011-2012 HS40; 21 zawodników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215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5770" y="373353"/>
            <a:ext cx="8596668" cy="565337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06.09.2022- </a:t>
            </a:r>
            <a:r>
              <a:rPr lang="pl-PL" b="1" dirty="0">
                <a:solidFill>
                  <a:srgbClr val="002060"/>
                </a:solidFill>
              </a:rPr>
              <a:t>Otwarty Konkurs Skoków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dziewczęta 2011 i mł. HS 25; 5 zawodniczek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chłopcy 2013 i mł. HS 25; 13 zawodników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chłopcy 2011-2012 HS 40; 16 zawodników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14.09.2022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chłopcy 2013 i mł. HS 25; 21 zawodników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dziewczęta 2011 i mł. HS 25; 5 zawodniczek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chłopcy 2011-2012 HS 40; 22 zawodników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11.10.2022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chłopcy 2013 i mł. HS 25; 23 zawodników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dziewczęta 2011 i mł. HS 25; 5 zawodniczek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chłopcy 2011-2012 HS 40; 24 zawodników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89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2782"/>
          </a:xfrm>
        </p:spPr>
        <p:txBody>
          <a:bodyPr/>
          <a:lstStyle/>
          <a:p>
            <a:r>
              <a:rPr lang="pl-PL" dirty="0">
                <a:solidFill>
                  <a:srgbClr val="0070C0"/>
                </a:solidFill>
                <a:latin typeface="Bahnschrift SemiBold" panose="020B0502040204020203" pitchFamily="34" charset="0"/>
              </a:rPr>
              <a:t>                 IGRZYSKA DZIECI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589089"/>
            <a:ext cx="8596668" cy="4780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0070C0"/>
                </a:solidFill>
              </a:rPr>
              <a:t>W Igrzyskach Dzieci rywalizowali uczniowie Szkół Podstawowych urodzeni w roku 2010 i młodsi.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0070C0"/>
                </a:solidFill>
              </a:rPr>
              <a:t>Dyscypliny wchodzące w skład rywalizacji: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Sztafetowe biegi przełajowe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Koszykówka 3x3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Piłka nożna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Sztafetowy Bieg Niepodległości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Tenis stołowy drużynowy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Badminton drużynowy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Pływanie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Koszykówka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Snowboard 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991" y="2421082"/>
            <a:ext cx="4830618" cy="362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8091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70C0"/>
                </a:solidFill>
                <a:latin typeface="Bahnschrift SemiBold" panose="020B0502040204020203" pitchFamily="34" charset="0"/>
              </a:rPr>
              <a:t>IGRZYSKA DZIECI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423555"/>
            <a:ext cx="8596668" cy="46178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Narciarstwo alpejskie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Sztafety-narciarstw biegowe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Trójbój 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Czwórbój 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Test Coopera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Liga narciarstwa biegowego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Liga biegi przełajowe</a:t>
            </a:r>
          </a:p>
        </p:txBody>
      </p:sp>
      <p:sp>
        <p:nvSpPr>
          <p:cNvPr id="4" name="Prostokąt 3"/>
          <p:cNvSpPr/>
          <p:nvPr/>
        </p:nvSpPr>
        <p:spPr>
          <a:xfrm>
            <a:off x="677334" y="485839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Ponadto zawody rejonowe oraz wojewódzkie takie jak:</a:t>
            </a:r>
          </a:p>
          <a:p>
            <a:pPr lvl="0">
              <a:lnSpc>
                <a:spcPct val="150000"/>
              </a:lnSpc>
              <a:defRPr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snowboard, narciarstwo alpejskie, sztafetowe biegi przełajowe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234" y="808218"/>
            <a:ext cx="3545898" cy="472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53" y="0"/>
            <a:ext cx="10316248" cy="616527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0070C0"/>
                </a:solidFill>
                <a:latin typeface="Bahnschrift SemiBold" panose="020B0502040204020203" pitchFamily="34" charset="0"/>
              </a:rPr>
              <a:t>IGRZYSKA DZIECI-wyniki końcowe z podziałem na płeć</a:t>
            </a:r>
            <a:endParaRPr lang="pl-PL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055378"/>
              </p:ext>
            </p:extLst>
          </p:nvPr>
        </p:nvGraphicFramePr>
        <p:xfrm>
          <a:off x="531669" y="693821"/>
          <a:ext cx="2857500" cy="576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857500" imgH="5762715" progId="Excel.Sheet.12">
                  <p:embed/>
                </p:oleObj>
              </mc:Choice>
              <mc:Fallback>
                <p:oleObj name="Worksheet" r:id="rId2" imgW="2857500" imgH="57627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1669" y="693821"/>
                        <a:ext cx="2857500" cy="576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935483"/>
              </p:ext>
            </p:extLst>
          </p:nvPr>
        </p:nvGraphicFramePr>
        <p:xfrm>
          <a:off x="3717502" y="852631"/>
          <a:ext cx="2952750" cy="519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952885" imgH="5191215" progId="Excel.Sheet.12">
                  <p:embed/>
                </p:oleObj>
              </mc:Choice>
              <mc:Fallback>
                <p:oleObj name="Worksheet" r:id="rId4" imgW="2952885" imgH="51912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17502" y="852631"/>
                        <a:ext cx="2952750" cy="519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564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i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201468"/>
              </p:ext>
            </p:extLst>
          </p:nvPr>
        </p:nvGraphicFramePr>
        <p:xfrm>
          <a:off x="471921" y="923493"/>
          <a:ext cx="2914650" cy="557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914785" imgH="5572125" progId="Excel.Sheet.12">
                  <p:embed/>
                </p:oleObj>
              </mc:Choice>
              <mc:Fallback>
                <p:oleObj name="Worksheet" r:id="rId2" imgW="2914785" imgH="55721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1921" y="923493"/>
                        <a:ext cx="2914650" cy="557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Prostokąt 15"/>
          <p:cNvSpPr/>
          <p:nvPr/>
        </p:nvSpPr>
        <p:spPr>
          <a:xfrm>
            <a:off x="471921" y="137451"/>
            <a:ext cx="5773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0070C0"/>
                </a:solidFill>
                <a:latin typeface="Bahnschrift SemiBold" panose="020B0502040204020203" pitchFamily="34" charset="0"/>
              </a:rPr>
              <a:t>IGRZYSKA DZIECI-wyniki końcowe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96745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8734" y="131619"/>
            <a:ext cx="8596668" cy="1320800"/>
          </a:xfrm>
        </p:spPr>
        <p:txBody>
          <a:bodyPr/>
          <a:lstStyle/>
          <a:p>
            <a:r>
              <a:rPr lang="pl-PL" dirty="0">
                <a:solidFill>
                  <a:srgbClr val="0070C0"/>
                </a:solidFill>
              </a:rPr>
              <a:t>IGRZYSKA MŁODZIEZY SZKOLNEJ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8734" y="1270000"/>
            <a:ext cx="8596668" cy="5400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</a:rPr>
              <a:t>W Igrzyskach Młodzieży Szkolnej rywalizowali uczniowie Szkół Podstawowych urodzeni w roku 2008-2009</a:t>
            </a: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</a:rPr>
              <a:t>Dyscypliny wchodzące w skład rywalizacji: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Sztafetowe biegi przełajowe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Koszykówka 3x3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Piłka nożna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Sztafetowy bieg niepodległości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Tenis stołowy drużynowy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Badminton drużynowy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Pływanie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Koszykówka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Snowboard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Narciarstwo alpejskie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144" y="2540576"/>
            <a:ext cx="4477329" cy="33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4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5607" y="290225"/>
            <a:ext cx="8596668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Sztafety-narciarstwo alpejskie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Piłka ręczna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Test coopera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Liga-narciarstwo biegowe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Liga-biegi przełajowe</a:t>
            </a:r>
          </a:p>
          <a:p>
            <a:pPr marL="0" indent="0">
              <a:buNone/>
            </a:pPr>
            <a:endParaRPr lang="pl-PL" dirty="0">
              <a:solidFill>
                <a:srgbClr val="002060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pl-PL" dirty="0">
                <a:solidFill>
                  <a:srgbClr val="002060"/>
                </a:solidFill>
                <a:latin typeface="Calibri" panose="020F0502020204030204"/>
              </a:rPr>
              <a:t>Ponadto zawody rejonowe oraz wojewódzkie takie jak:</a:t>
            </a: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pl-PL" dirty="0">
                <a:solidFill>
                  <a:srgbClr val="002060"/>
                </a:solidFill>
                <a:latin typeface="Calibri" panose="020F0502020204030204"/>
              </a:rPr>
              <a:t>snowboard, narciarstwo alpejskie, sztafetowe biegi przełajowe</a:t>
            </a:r>
          </a:p>
          <a:p>
            <a:pPr marL="0" indent="0">
              <a:buNone/>
            </a:pP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18" y="3567546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2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007" y="0"/>
            <a:ext cx="8393929" cy="554182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0070C0"/>
                </a:solidFill>
                <a:latin typeface="Bahnschrift SemiBold" panose="020B0502040204020203" pitchFamily="34" charset="0"/>
              </a:rPr>
              <a:t>IGRZYSKA MŁODZIEŻY SZKOLNEJ- wyniki końcowe z podziałem na płeć</a:t>
            </a:r>
            <a:endParaRPr lang="pl-PL" dirty="0">
              <a:solidFill>
                <a:srgbClr val="0070C0"/>
              </a:solidFill>
            </a:endParaRPr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984886"/>
              </p:ext>
            </p:extLst>
          </p:nvPr>
        </p:nvGraphicFramePr>
        <p:xfrm>
          <a:off x="384897" y="1059007"/>
          <a:ext cx="2943225" cy="569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943157" imgH="5695860" progId="Excel.Sheet.12">
                  <p:embed/>
                </p:oleObj>
              </mc:Choice>
              <mc:Fallback>
                <p:oleObj name="Worksheet" r:id="rId2" imgW="2943157" imgH="56958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4897" y="1059007"/>
                        <a:ext cx="2943225" cy="569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079939"/>
              </p:ext>
            </p:extLst>
          </p:nvPr>
        </p:nvGraphicFramePr>
        <p:xfrm>
          <a:off x="5989687" y="476250"/>
          <a:ext cx="3057525" cy="638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057457" imgH="6381660" progId="Excel.Sheet.12">
                  <p:embed/>
                </p:oleObj>
              </mc:Choice>
              <mc:Fallback>
                <p:oleObj name="Worksheet" r:id="rId4" imgW="3057457" imgH="63816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89687" y="476250"/>
                        <a:ext cx="3057525" cy="638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188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seta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754</TotalTime>
  <Words>702</Words>
  <Application>Microsoft Office PowerPoint</Application>
  <PresentationFormat>Panoramiczny</PresentationFormat>
  <Paragraphs>147</Paragraphs>
  <Slides>23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1" baseType="lpstr">
      <vt:lpstr>Arial</vt:lpstr>
      <vt:lpstr>Bahnschrift SemiBold</vt:lpstr>
      <vt:lpstr>Calibri</vt:lpstr>
      <vt:lpstr>Trebuchet MS</vt:lpstr>
      <vt:lpstr>Wingdings</vt:lpstr>
      <vt:lpstr>Wingdings 3</vt:lpstr>
      <vt:lpstr>Faseta</vt:lpstr>
      <vt:lpstr>Worksheet</vt:lpstr>
      <vt:lpstr>IMPREZY SPORTOWE ORGANIZOWANE DLA UCZNIÓW SZKÓŁ POWIATU TATRZAŃSKIEGO W ROKU SZKOLNYM 2022-2023</vt:lpstr>
      <vt:lpstr>Prezentacja programu PowerPoint</vt:lpstr>
      <vt:lpstr>                 IGRZYSKA DZIECI</vt:lpstr>
      <vt:lpstr>IGRZYSKA DZIECI</vt:lpstr>
      <vt:lpstr>IGRZYSKA DZIECI-wyniki końcowe z podziałem na płeć</vt:lpstr>
      <vt:lpstr>Prezentacja programu PowerPoint</vt:lpstr>
      <vt:lpstr>IGRZYSKA MŁODZIEZY SZKOLNEJ</vt:lpstr>
      <vt:lpstr>Prezentacja programu PowerPoint</vt:lpstr>
      <vt:lpstr>IGRZYSKA MŁODZIEŻY SZKOLNEJ- wyniki końcowe z podziałem na płeć</vt:lpstr>
      <vt:lpstr>Prezentacja programu PowerPoint</vt:lpstr>
      <vt:lpstr>LICEALIDA</vt:lpstr>
      <vt:lpstr>Prezentacja programu PowerPoint</vt:lpstr>
      <vt:lpstr>WYNIKI KOŃCOWE - z podziałem na płeć</vt:lpstr>
      <vt:lpstr>Prezentacja programu PowerPoint</vt:lpstr>
      <vt:lpstr>Prezentacja programu PowerPoint</vt:lpstr>
      <vt:lpstr>Prezentacja programu PowerPoint</vt:lpstr>
      <vt:lpstr>POZOSTAŁE ZAWODY</vt:lpstr>
      <vt:lpstr>ZAKOPIAŃSKA LIGA BIEGOWA</vt:lpstr>
      <vt:lpstr>ZAKOPIAŃSKA LIGA BIEGOWA</vt:lpstr>
      <vt:lpstr>LIGI SZKOLNE</vt:lpstr>
      <vt:lpstr>LIGI SZKOLNE</vt:lpstr>
      <vt:lpstr>LIGI SZKOLNE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IMPREZY SPORTOWE ORGANIZOWANE DLA UCZNIÓW SZKÓŁ POWIATU TATRZAŃSKIEGO W ROKU SZKOLNYM 2022-2023</dc:title>
  <dc:creator>Komputer2</dc:creator>
  <cp:lastModifiedBy>Małgorzata Czopek</cp:lastModifiedBy>
  <cp:revision>54</cp:revision>
  <dcterms:created xsi:type="dcterms:W3CDTF">2023-10-12T11:28:01Z</dcterms:created>
  <dcterms:modified xsi:type="dcterms:W3CDTF">2023-11-07T13:46:46Z</dcterms:modified>
</cp:coreProperties>
</file>